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5783" r:id="rId2"/>
    <p:sldId id="279" r:id="rId3"/>
    <p:sldId id="5784" r:id="rId4"/>
    <p:sldId id="5806" r:id="rId5"/>
    <p:sldId id="5808" r:id="rId6"/>
    <p:sldId id="5807" r:id="rId7"/>
    <p:sldId id="5795" r:id="rId8"/>
    <p:sldId id="5805" r:id="rId9"/>
    <p:sldId id="298" r:id="rId10"/>
  </p:sldIdLst>
  <p:sldSz cx="12192000" cy="6858000"/>
  <p:notesSz cx="7315200" cy="9601200"/>
  <p:defaultTextStyle>
    <a:defPPr>
      <a:defRPr lang="en-US"/>
    </a:defPPr>
    <a:lvl1pPr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buClr>
        <a:srgbClr val="F7B041"/>
      </a:buClr>
      <a:buSzPct val="70000"/>
      <a:buFont typeface="Wingdings" pitchFamily="2" charset="2"/>
      <a:defRPr sz="11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ve Pfeiffer" initials="SP" lastIdx="7" clrIdx="0">
    <p:extLst>
      <p:ext uri="{19B8F6BF-5375-455C-9EA6-DF929625EA0E}">
        <p15:presenceInfo xmlns:p15="http://schemas.microsoft.com/office/powerpoint/2012/main" userId="S::spfeiffer@tigerrisk.com::d5e8299e-d17a-46ef-8048-e6bbfa26bc24" providerId="AD"/>
      </p:ext>
    </p:extLst>
  </p:cmAuthor>
  <p:cmAuthor id="2" name="Jessica Groenewegen" initials="JG" lastIdx="5" clrIdx="1">
    <p:extLst>
      <p:ext uri="{19B8F6BF-5375-455C-9EA6-DF929625EA0E}">
        <p15:presenceInfo xmlns:p15="http://schemas.microsoft.com/office/powerpoint/2012/main" userId="S::jgroenewegen@tigerrisk.com::c19eb318-3b32-4ce4-9a7d-aba8f1686f7f" providerId="AD"/>
      </p:ext>
    </p:extLst>
  </p:cmAuthor>
  <p:cmAuthor id="3" name="Margaret Olesen" initials="MO" lastIdx="1" clrIdx="2">
    <p:extLst>
      <p:ext uri="{19B8F6BF-5375-455C-9EA6-DF929625EA0E}">
        <p15:presenceInfo xmlns:p15="http://schemas.microsoft.com/office/powerpoint/2012/main" userId="S::molesen@tigerrisk.com::62502845-5476-42a1-a558-f486809ff60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F7B041"/>
    <a:srgbClr val="171449"/>
    <a:srgbClr val="EEEEEE"/>
    <a:srgbClr val="F6A726"/>
    <a:srgbClr val="828282"/>
    <a:srgbClr val="00B050"/>
    <a:srgbClr val="E2E2E2"/>
    <a:srgbClr val="801C56"/>
    <a:srgbClr val="009A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814" autoAdjust="0"/>
    <p:restoredTop sz="96196" autoAdjust="0"/>
  </p:normalViewPr>
  <p:slideViewPr>
    <p:cSldViewPr snapToGrid="0" showGuides="1">
      <p:cViewPr varScale="1">
        <p:scale>
          <a:sx n="114" d="100"/>
          <a:sy n="114" d="100"/>
        </p:scale>
        <p:origin x="23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1B452840-6A6E-45DC-B57D-FD12A4B5081D}" type="datetimeFigureOut">
              <a:rPr lang="en-US" smtClean="0"/>
              <a:t>1/4/2022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EDC9B637-C023-41DE-8033-D12E63F3F4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241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BCF949-6E89-48A5-8CC8-2F399239DA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94746"/>
          </a:xfrm>
          <a:prstGeom prst="rect">
            <a:avLst/>
          </a:prstGeom>
        </p:spPr>
      </p:pic>
      <p:sp>
        <p:nvSpPr>
          <p:cNvPr id="5137" name="Rectangle 17"/>
          <p:cNvSpPr>
            <a:spLocks noGrp="1" noChangeArrowheads="1"/>
          </p:cNvSpPr>
          <p:nvPr>
            <p:ph type="subTitle" idx="1"/>
          </p:nvPr>
        </p:nvSpPr>
        <p:spPr>
          <a:xfrm>
            <a:off x="6872660" y="2414590"/>
            <a:ext cx="5098481" cy="403278"/>
          </a:xfrm>
        </p:spPr>
        <p:txBody>
          <a:bodyPr>
            <a:normAutofit/>
          </a:bodyPr>
          <a:lstStyle>
            <a:lvl1pPr marL="0" indent="0" algn="ctr">
              <a:spcBef>
                <a:spcPct val="20000"/>
              </a:spcBef>
              <a:buFont typeface="Wingdings" pitchFamily="2" charset="2"/>
              <a:buNone/>
              <a:defRPr sz="2200" b="0"/>
            </a:lvl1pPr>
          </a:lstStyle>
          <a:p>
            <a:pPr lvl="0"/>
            <a:r>
              <a:rPr lang="en-US" altLang="en-US" noProof="0" dirty="0"/>
              <a:t>Click to edit Master subtitle style</a:t>
            </a:r>
          </a:p>
        </p:txBody>
      </p:sp>
      <p:sp>
        <p:nvSpPr>
          <p:cNvPr id="5138" name="Rectangle 18"/>
          <p:cNvSpPr>
            <a:spLocks noGrp="1" noChangeArrowheads="1"/>
          </p:cNvSpPr>
          <p:nvPr>
            <p:ph type="ctrTitle"/>
          </p:nvPr>
        </p:nvSpPr>
        <p:spPr>
          <a:xfrm>
            <a:off x="6874126" y="1836739"/>
            <a:ext cx="5098481" cy="492443"/>
          </a:xfrm>
        </p:spPr>
        <p:txBody>
          <a:bodyPr wrap="square">
            <a:spAutoFit/>
          </a:bodyPr>
          <a:lstStyle>
            <a:lvl1pPr algn="ctr">
              <a:defRPr sz="2600">
                <a:solidFill>
                  <a:srgbClr val="666666"/>
                </a:solidFill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3234018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9795-F39B-48A8-8EC8-80F43110FA0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95300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032FD8-2574-4690-8DD3-FF8C6DEA0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502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9DDB3ACF-A075-4C4A-8EDB-120501DE7D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1190776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14A9FCC-C290-4F7C-ABC5-F18EFAC4B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A5D707B-6C22-4A91-9EC1-617C186848A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705351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43209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C46741-C232-4B1B-B3B8-57CDF1A7187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705351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106ED34-F5F4-45C3-9F00-59C0106F26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48876688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Black)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8075"/>
            <a:ext cx="10363200" cy="1362075"/>
          </a:xfrm>
        </p:spPr>
        <p:txBody>
          <a:bodyPr anchor="ctr"/>
          <a:lstStyle>
            <a:lvl1pPr algn="ctr">
              <a:defRPr sz="4000" b="1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94553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(White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8075"/>
            <a:ext cx="10363200" cy="1362075"/>
          </a:xfrm>
        </p:spPr>
        <p:txBody>
          <a:bodyPr anchor="ctr"/>
          <a:lstStyle>
            <a:lvl1pPr algn="ctr">
              <a:defRPr sz="4000" b="1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491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972" y="244433"/>
            <a:ext cx="9832064" cy="4175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1" y="1368425"/>
            <a:ext cx="11165417" cy="4256088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526646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Title and Content w/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1" y="1368425"/>
            <a:ext cx="11183111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058974-F894-4296-B2A4-E33879DD61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836539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564907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 w/ Take 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169152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5038217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CADCEF1-1661-4E83-93A0-F04F647B7D3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78551" y="1368425"/>
            <a:ext cx="5482167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5480051" cy="425608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006645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l Text Box w/ Take 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368425"/>
            <a:ext cx="5480051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A194D5-B674-459F-94A7-CD1A3B3169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3588" y="859068"/>
            <a:ext cx="11164824" cy="374419"/>
          </a:xfrm>
          <a:solidFill>
            <a:srgbClr val="F7B041"/>
          </a:solidFill>
          <a:ln w="12700">
            <a:solidFill>
              <a:schemeClr val="accent1"/>
            </a:solidFill>
            <a:miter lim="800000"/>
          </a:ln>
          <a:effectLst>
            <a:outerShdw dist="53340" dir="2700000" algn="ctr" rotWithShape="0">
              <a:srgbClr val="DDDDDD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28677A-9F64-4ADE-B567-60F0188536C1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78551" y="1368425"/>
            <a:ext cx="5482167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029892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ua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979795-F39B-48A8-8EC8-80F43110FA0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95300" y="1368425"/>
            <a:ext cx="6955368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032FD8-2574-4690-8DD3-FF8C6DEA0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502" y="1368425"/>
            <a:ext cx="4014216" cy="42560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97450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Rectangle 13"/>
          <p:cNvSpPr>
            <a:spLocks noGrp="1" noChangeArrowheads="1"/>
          </p:cNvSpPr>
          <p:nvPr>
            <p:ph type="title"/>
          </p:nvPr>
        </p:nvSpPr>
        <p:spPr bwMode="auto">
          <a:xfrm>
            <a:off x="852253" y="253486"/>
            <a:ext cx="9821784" cy="417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38" name="Rectangle 1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1" y="1368425"/>
            <a:ext cx="11165417" cy="4256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 dirty="0"/>
              <a:t>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50" name="Text Box 26"/>
          <p:cNvSpPr txBox="1">
            <a:spLocks noChangeArrowheads="1"/>
          </p:cNvSpPr>
          <p:nvPr/>
        </p:nvSpPr>
        <p:spPr bwMode="auto">
          <a:xfrm>
            <a:off x="4498449" y="6546679"/>
            <a:ext cx="3195105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FFB013"/>
                </a:solidFill>
                <a:miter lim="800000"/>
                <a:headEnd/>
                <a:tailEnd type="none" w="med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600" b="1" dirty="0"/>
              <a:t>The information contained in this document is strictly proprietary and confidential.</a:t>
            </a:r>
          </a:p>
        </p:txBody>
      </p:sp>
      <p:sp>
        <p:nvSpPr>
          <p:cNvPr id="1051" name="Rectangle 27"/>
          <p:cNvSpPr>
            <a:spLocks noChangeArrowheads="1"/>
          </p:cNvSpPr>
          <p:nvPr/>
        </p:nvSpPr>
        <p:spPr bwMode="auto">
          <a:xfrm>
            <a:off x="11542184" y="6506992"/>
            <a:ext cx="719667" cy="227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fld id="{031D9183-D896-4265-8F24-3747F7348211}" type="slidenum">
              <a:rPr lang="en-US" altLang="en-US" sz="1000" b="1">
                <a:solidFill>
                  <a:srgbClr val="666666"/>
                </a:solidFill>
              </a:rPr>
              <a:pPr eaLnBrk="0" hangingPunct="0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US" altLang="en-US" sz="1000" b="1" dirty="0">
              <a:solidFill>
                <a:srgbClr val="666666"/>
              </a:solidFill>
            </a:endParaRPr>
          </a:p>
        </p:txBody>
      </p:sp>
      <p:sp>
        <p:nvSpPr>
          <p:cNvPr id="1074" name="Rectangle 50"/>
          <p:cNvSpPr>
            <a:spLocks noChangeArrowheads="1"/>
          </p:cNvSpPr>
          <p:nvPr/>
        </p:nvSpPr>
        <p:spPr bwMode="auto">
          <a:xfrm>
            <a:off x="524934" y="6548266"/>
            <a:ext cx="3293533" cy="146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600" b="1" dirty="0">
                <a:solidFill>
                  <a:srgbClr val="666666"/>
                </a:solidFill>
              </a:rPr>
              <a:t>NAME OF DIRECTORY-FILE LOCATION</a:t>
            </a:r>
          </a:p>
        </p:txBody>
      </p:sp>
      <p:pic>
        <p:nvPicPr>
          <p:cNvPr id="12" name="Picture 46" descr="TigerRisk_Full_Logo_ColorV5">
            <a:extLst>
              <a:ext uri="{FF2B5EF4-FFF2-40B4-BE49-F238E27FC236}">
                <a16:creationId xmlns:a16="http://schemas.microsoft.com/office/drawing/2014/main" id="{83301F9E-6DB7-4D0B-8B91-B83364BC174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77"/>
          <a:stretch/>
        </p:blipFill>
        <p:spPr bwMode="auto">
          <a:xfrm>
            <a:off x="10066867" y="6153051"/>
            <a:ext cx="1524000" cy="53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12DC229-88FD-4EDE-B934-A1E5F72B43BA}"/>
              </a:ext>
            </a:extLst>
          </p:cNvPr>
          <p:cNvSpPr/>
          <p:nvPr userDrawn="1"/>
        </p:nvSpPr>
        <p:spPr bwMode="auto">
          <a:xfrm>
            <a:off x="932688" y="725932"/>
            <a:ext cx="722376" cy="73152"/>
          </a:xfrm>
          <a:prstGeom prst="rect">
            <a:avLst/>
          </a:prstGeom>
          <a:solidFill>
            <a:srgbClr val="F7B041"/>
          </a:solidFill>
          <a:ln w="12700" cap="flat" cmpd="sng" algn="ctr">
            <a:solidFill>
              <a:srgbClr val="F7B04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None/>
              <a:tabLst/>
            </a:pP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380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6" r:id="rId4"/>
    <p:sldLayoutId id="2147483672" r:id="rId5"/>
    <p:sldLayoutId id="2147483667" r:id="rId6"/>
    <p:sldLayoutId id="2147483673" r:id="rId7"/>
    <p:sldLayoutId id="2147483674" r:id="rId8"/>
    <p:sldLayoutId id="2147483677" r:id="rId9"/>
    <p:sldLayoutId id="2147483678" r:id="rId10"/>
    <p:sldLayoutId id="2147483676" r:id="rId11"/>
    <p:sldLayoutId id="2147483675" r:id="rId12"/>
    <p:sldLayoutId id="2147483663" r:id="rId13"/>
    <p:sldLayoutId id="2147483671" r:id="rId14"/>
  </p:sldLayoutIdLst>
  <p:transition spd="med"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100" b="1">
          <a:solidFill>
            <a:srgbClr val="666666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85000"/>
        </a:spcBef>
        <a:spcAft>
          <a:spcPct val="0"/>
        </a:spcAft>
        <a:buClr>
          <a:srgbClr val="F7B041"/>
        </a:buClr>
        <a:buSzPct val="70000"/>
        <a:buFont typeface="Wingdings" pitchFamily="2" charset="2"/>
        <a:buChar char="n"/>
        <a:defRPr sz="1800" b="1">
          <a:solidFill>
            <a:srgbClr val="666666"/>
          </a:solidFill>
          <a:latin typeface="+mn-lt"/>
          <a:ea typeface="+mn-ea"/>
          <a:cs typeface="+mn-cs"/>
        </a:defRPr>
      </a:lvl1pPr>
      <a:lvl2pPr marL="792163" indent="-269875" algn="l" rtl="0" eaLnBrk="1" fontAlgn="base" hangingPunct="1">
        <a:spcBef>
          <a:spcPct val="1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>
          <a:solidFill>
            <a:srgbClr val="666666"/>
          </a:solidFill>
          <a:latin typeface="+mn-lt"/>
        </a:defRPr>
      </a:lvl2pPr>
      <a:lvl3pPr marL="1200150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SzPct val="85000"/>
        <a:buFont typeface="Symbol" pitchFamily="18" charset="2"/>
        <a:buChar char="·"/>
        <a:defRPr sz="1600" i="1">
          <a:solidFill>
            <a:srgbClr val="666666"/>
          </a:solidFill>
          <a:latin typeface="+mn-lt"/>
        </a:defRPr>
      </a:lvl3pPr>
      <a:lvl4pPr marL="1608138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4pPr>
      <a:lvl5pPr marL="20161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5pPr>
      <a:lvl6pPr marL="24733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6pPr>
      <a:lvl7pPr marL="29305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7pPr>
      <a:lvl8pPr marL="33877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8pPr>
      <a:lvl9pPr marL="3844925" indent="-228600" algn="l" rtl="0" eaLnBrk="1" fontAlgn="base" hangingPunct="1">
        <a:spcBef>
          <a:spcPct val="5000"/>
        </a:spcBef>
        <a:spcAft>
          <a:spcPct val="0"/>
        </a:spcAft>
        <a:buClr>
          <a:srgbClr val="969696"/>
        </a:buClr>
        <a:buFont typeface="Symbol" pitchFamily="18" charset="2"/>
        <a:buChar char="-"/>
        <a:defRPr sz="1600" i="1">
          <a:solidFill>
            <a:srgbClr val="6666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portal.tigerrisk.com/login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3D4A9685-7243-4DF2-9FBF-F7D8350D37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2966" y="2824944"/>
            <a:ext cx="5098481" cy="102027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Cat Modeling and the RI Placement + Market Files</a:t>
            </a:r>
            <a:br>
              <a:rPr lang="en-US" sz="2400" dirty="0"/>
            </a:br>
            <a:endParaRPr lang="en-US" sz="1900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7AE611EF-E34A-40D6-8AB5-E139ECC42269}"/>
              </a:ext>
            </a:extLst>
          </p:cNvPr>
          <p:cNvSpPr txBox="1">
            <a:spLocks/>
          </p:cNvSpPr>
          <p:nvPr/>
        </p:nvSpPr>
        <p:spPr bwMode="auto">
          <a:xfrm>
            <a:off x="7212966" y="2532336"/>
            <a:ext cx="5098481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666666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9pPr>
          </a:lstStyle>
          <a:p>
            <a:pPr>
              <a:buClrTx/>
              <a:buSzTx/>
              <a:buFontTx/>
            </a:pPr>
            <a:r>
              <a:rPr lang="en-US" sz="1500" kern="0" dirty="0">
                <a:solidFill>
                  <a:srgbClr val="F7B041"/>
                </a:solidFill>
              </a:rPr>
              <a:t>TIGERRISK PARTNERS</a:t>
            </a:r>
          </a:p>
        </p:txBody>
      </p:sp>
    </p:spTree>
    <p:extLst>
      <p:ext uri="{BB962C8B-B14F-4D97-AF65-F5344CB8AC3E}">
        <p14:creationId xmlns:p14="http://schemas.microsoft.com/office/powerpoint/2010/main" val="2715627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8115B2-0626-4F49-867D-28F67D407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Cat Modeling in Reinsurance Placement Process</a:t>
            </a:r>
          </a:p>
          <a:p>
            <a:r>
              <a:rPr lang="en-US" dirty="0"/>
              <a:t>Market Files</a:t>
            </a:r>
          </a:p>
          <a:p>
            <a:r>
              <a:rPr lang="en-US" dirty="0"/>
              <a:t>Prepping Market Files</a:t>
            </a:r>
          </a:p>
          <a:p>
            <a:r>
              <a:rPr lang="en-US" dirty="0"/>
              <a:t>Portal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513125C-7A15-45F5-B798-862832F92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6668638-0826-48E8-890C-DEA87B380E5C}"/>
              </a:ext>
            </a:extLst>
          </p:cNvPr>
          <p:cNvSpPr txBox="1">
            <a:spLocks/>
          </p:cNvSpPr>
          <p:nvPr/>
        </p:nvSpPr>
        <p:spPr bwMode="auto">
          <a:xfrm>
            <a:off x="10658855" y="-82358"/>
            <a:ext cx="1400770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666666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100" b="1">
                <a:solidFill>
                  <a:srgbClr val="666666"/>
                </a:solidFill>
                <a:latin typeface="Arial" charset="0"/>
              </a:defRPr>
            </a:lvl9pPr>
          </a:lstStyle>
          <a:p>
            <a:pPr algn="r">
              <a:buClrTx/>
              <a:buSzTx/>
              <a:buFontTx/>
            </a:pPr>
            <a:r>
              <a:rPr lang="en-US" sz="5500" kern="0" dirty="0"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r>
              <a:rPr lang="en-US" sz="5500" kern="0" dirty="0">
                <a:solidFill>
                  <a:srgbClr val="F7B0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5500" kern="0" dirty="0">
              <a:solidFill>
                <a:srgbClr val="F7B0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73431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D882B-A4DA-40AD-B215-04F2B4166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 Modeling in Reinsurance Placement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901C6-ED4C-406C-AB26-E8340FE86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78" y="1041254"/>
            <a:ext cx="9915437" cy="4256088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Cat Modeling Analyzes Client Data to Help Client and Brokers see Reinsurance needs for:</a:t>
            </a:r>
          </a:p>
          <a:p>
            <a:pPr lvl="1"/>
            <a:r>
              <a:rPr lang="en-US" dirty="0"/>
              <a:t>Peril Exposed Areas</a:t>
            </a:r>
          </a:p>
          <a:p>
            <a:pPr lvl="1"/>
            <a:r>
              <a:rPr lang="en-US" dirty="0"/>
              <a:t>High Concentration Areas</a:t>
            </a:r>
          </a:p>
          <a:p>
            <a:pPr lvl="1"/>
            <a:r>
              <a:rPr lang="en-US" dirty="0"/>
              <a:t>Size of Potential Losses</a:t>
            </a:r>
          </a:p>
          <a:p>
            <a:pPr>
              <a:buFont typeface="+mj-lt"/>
              <a:buAutoNum type="arabicPeriod"/>
            </a:pPr>
            <a:r>
              <a:rPr lang="en-US" dirty="0"/>
              <a:t>Broker develops Structure to Present to Markets to Buy</a:t>
            </a:r>
          </a:p>
          <a:p>
            <a:pPr>
              <a:buFont typeface="+mj-lt"/>
              <a:buAutoNum type="arabicPeriod"/>
            </a:pPr>
            <a:r>
              <a:rPr lang="en-US" dirty="0"/>
              <a:t>Cat Modeling Helps Compile Quantitative Submission and Market Files to Provide to the Reinsurers</a:t>
            </a:r>
          </a:p>
          <a:p>
            <a:pPr>
              <a:buFont typeface="+mj-lt"/>
              <a:buAutoNum type="arabicPeriod"/>
            </a:pPr>
            <a:r>
              <a:rPr lang="en-US" dirty="0"/>
              <a:t>Cat Modeling Assists in Answering Data Questions from Reinsurers during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237686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D882B-A4DA-40AD-B215-04F2B4166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901C6-ED4C-406C-AB26-E8340FE86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084" y="1493356"/>
            <a:ext cx="9915437" cy="4837579"/>
          </a:xfrm>
        </p:spPr>
        <p:txBody>
          <a:bodyPr/>
          <a:lstStyle/>
          <a:p>
            <a:r>
              <a:rPr lang="en-US" sz="1400" dirty="0"/>
              <a:t>Submission (Excel spreadsheet) – Used by Reinsurance Underwriters (UWs)</a:t>
            </a:r>
          </a:p>
          <a:p>
            <a:pPr lvl="1"/>
            <a:r>
              <a:rPr lang="en-US" sz="1400" dirty="0"/>
              <a:t>Contains Profiling Tables Highlighting Exposure Data Breakouts</a:t>
            </a:r>
          </a:p>
          <a:p>
            <a:pPr lvl="1"/>
            <a:r>
              <a:rPr lang="en-US" sz="1400" dirty="0"/>
              <a:t>Comparisons Year-over-Year in Exposure</a:t>
            </a:r>
          </a:p>
          <a:p>
            <a:pPr lvl="1"/>
            <a:r>
              <a:rPr lang="en-US" sz="1400" dirty="0"/>
              <a:t>Potentially Includes Projected Growth Factors</a:t>
            </a:r>
          </a:p>
          <a:p>
            <a:pPr lvl="1"/>
            <a:r>
              <a:rPr lang="en-US" sz="1400" dirty="0"/>
              <a:t>Historical Claims and Rate Information from Brokers/Clients</a:t>
            </a:r>
          </a:p>
          <a:p>
            <a:pPr lvl="1"/>
            <a:r>
              <a:rPr lang="en-US" sz="1400" dirty="0"/>
              <a:t>Brokers Generally “own” this Document</a:t>
            </a:r>
          </a:p>
          <a:p>
            <a:pPr lvl="1"/>
            <a:r>
              <a:rPr lang="en-US" sz="1400" dirty="0"/>
              <a:t>Paired with a Word Document called the Narrative – describing the company and various qualitative items to consider</a:t>
            </a:r>
          </a:p>
          <a:p>
            <a:r>
              <a:rPr lang="en-US" sz="1400" dirty="0"/>
              <a:t>Actual Model Files (zipped data) – Used by Reinsurance Cat Modelers</a:t>
            </a:r>
          </a:p>
          <a:p>
            <a:pPr lvl="1"/>
            <a:r>
              <a:rPr lang="en-US" sz="1400" dirty="0"/>
              <a:t>Exposure Files (EDM, CEDE, </a:t>
            </a:r>
            <a:r>
              <a:rPr lang="en-US" sz="1400" dirty="0" err="1"/>
              <a:t>Unicede</a:t>
            </a:r>
            <a:r>
              <a:rPr lang="en-US" sz="1400" dirty="0"/>
              <a:t> Files)</a:t>
            </a:r>
          </a:p>
          <a:p>
            <a:pPr lvl="1"/>
            <a:r>
              <a:rPr lang="en-US" sz="1400" dirty="0"/>
              <a:t>Loss Files (RDM, CLFs, YLTs)</a:t>
            </a:r>
          </a:p>
          <a:p>
            <a:pPr lvl="1"/>
            <a:r>
              <a:rPr lang="en-US" sz="1400" dirty="0"/>
              <a:t>Modelers “own” these Files</a:t>
            </a:r>
          </a:p>
          <a:p>
            <a:r>
              <a:rPr lang="en-US" sz="1400" dirty="0"/>
              <a:t>Model Transmittal Document (PDF) – Used by Reinsurance Cat Modelers</a:t>
            </a:r>
          </a:p>
          <a:p>
            <a:pPr lvl="1"/>
            <a:r>
              <a:rPr lang="en-US" sz="1400" dirty="0"/>
              <a:t>File Provided by the Cat Modeling Department Along with Actual Model Files</a:t>
            </a:r>
          </a:p>
          <a:p>
            <a:pPr lvl="1"/>
            <a:r>
              <a:rPr lang="en-US" sz="1400" dirty="0"/>
              <a:t>Summarizes Data Provided, Relevant Perils to Run, Underlying Reinsurance to apply (QS, XPR, </a:t>
            </a:r>
            <a:r>
              <a:rPr lang="en-US" sz="1400" dirty="0" err="1"/>
              <a:t>etc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If Growth Factors Need to be Applied</a:t>
            </a:r>
          </a:p>
          <a:p>
            <a:pPr lvl="1"/>
            <a:r>
              <a:rPr lang="en-US" sz="1400" dirty="0"/>
              <a:t>EP Summaries that Tie to Data Provided</a:t>
            </a:r>
          </a:p>
          <a:p>
            <a:pPr lvl="1"/>
            <a:r>
              <a:rPr lang="en-US" sz="1400" dirty="0"/>
              <a:t>Modelers “own” these Files</a:t>
            </a:r>
          </a:p>
          <a:p>
            <a:pPr lvl="1"/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361C1FA2-0CC2-4E48-9152-C8E614735608}"/>
              </a:ext>
            </a:extLst>
          </p:cNvPr>
          <p:cNvSpPr txBox="1">
            <a:spLocks/>
          </p:cNvSpPr>
          <p:nvPr/>
        </p:nvSpPr>
        <p:spPr>
          <a:xfrm>
            <a:off x="623921" y="820577"/>
            <a:ext cx="10793495" cy="672779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342900" indent="-342900" algn="l" rtl="0" eaLnBrk="1" fontAlgn="base" hangingPunct="1">
              <a:spcBef>
                <a:spcPct val="85000"/>
              </a:spcBef>
              <a:spcAft>
                <a:spcPct val="0"/>
              </a:spcAft>
              <a:buClr>
                <a:srgbClr val="F7B041"/>
              </a:buClr>
              <a:buSzPct val="70000"/>
              <a:buFont typeface="Wingdings" pitchFamily="2" charset="2"/>
              <a:buChar char="n"/>
              <a:defRPr sz="1800" b="1">
                <a:solidFill>
                  <a:srgbClr val="666666"/>
                </a:solidFill>
                <a:latin typeface="+mn-lt"/>
                <a:ea typeface="+mn-ea"/>
                <a:cs typeface="+mn-cs"/>
              </a:defRPr>
            </a:lvl1pPr>
            <a:lvl2pPr marL="792163" indent="-269875" algn="l" rtl="0" eaLnBrk="1" fontAlgn="base" hangingPunct="1">
              <a:spcBef>
                <a:spcPct val="1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>
                <a:solidFill>
                  <a:srgbClr val="666666"/>
                </a:solidFill>
                <a:latin typeface="+mn-lt"/>
              </a:defRPr>
            </a:lvl2pPr>
            <a:lvl3pPr marL="1200150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SzPct val="85000"/>
              <a:buFont typeface="Symbol" pitchFamily="18" charset="2"/>
              <a:buChar char="·"/>
              <a:defRPr sz="1600" i="1">
                <a:solidFill>
                  <a:srgbClr val="666666"/>
                </a:solidFill>
                <a:latin typeface="+mn-lt"/>
              </a:defRPr>
            </a:lvl3pPr>
            <a:lvl4pPr marL="1608138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4pPr>
            <a:lvl5pPr marL="20161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5pPr>
            <a:lvl6pPr marL="24733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6pPr>
            <a:lvl7pPr marL="29305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7pPr>
            <a:lvl8pPr marL="33877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8pPr>
            <a:lvl9pPr marL="3844925" indent="-228600" algn="l" rtl="0" eaLnBrk="1" fontAlgn="base" hangingPunct="1">
              <a:spcBef>
                <a:spcPct val="5000"/>
              </a:spcBef>
              <a:spcAft>
                <a:spcPct val="0"/>
              </a:spcAft>
              <a:buClr>
                <a:srgbClr val="969696"/>
              </a:buClr>
              <a:buFont typeface="Symbol" pitchFamily="18" charset="2"/>
              <a:buChar char="-"/>
              <a:defRPr sz="1600" i="1">
                <a:solidFill>
                  <a:srgbClr val="666666"/>
                </a:solidFill>
                <a:latin typeface="+mn-lt"/>
              </a:defRPr>
            </a:lvl9pPr>
          </a:lstStyle>
          <a:p>
            <a:pPr algn="ctr"/>
            <a:r>
              <a:rPr lang="en-US" dirty="0"/>
              <a:t>Quantitative Data provided to the Reinsurers for them to Independently Evaluate the View of Risk and Impact to their Portfolios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046574486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D882B-A4DA-40AD-B215-04F2B4166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Files – Submission Screen Shots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077111-B13B-4D1E-B36E-B3C33407B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04" y="1025704"/>
            <a:ext cx="4883951" cy="47962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20B3E3-FC2D-47FB-BE82-1D8E65ACA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396" y="647429"/>
            <a:ext cx="5842014" cy="27764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D16DD0B-52CA-45A9-A1A5-2689ADB88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3119" y="3256052"/>
            <a:ext cx="4995906" cy="3023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214269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D882B-A4DA-40AD-B215-04F2B4166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17" y="140055"/>
            <a:ext cx="9832064" cy="417512"/>
          </a:xfrm>
        </p:spPr>
        <p:txBody>
          <a:bodyPr/>
          <a:lstStyle/>
          <a:p>
            <a:r>
              <a:rPr lang="en-US" dirty="0"/>
              <a:t>Prepping Market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901C6-ED4C-406C-AB26-E8340FE86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246" y="714799"/>
            <a:ext cx="9915437" cy="4837579"/>
          </a:xfrm>
        </p:spPr>
        <p:txBody>
          <a:bodyPr/>
          <a:lstStyle/>
          <a:p>
            <a:pPr>
              <a:buFont typeface="+mj-lt"/>
              <a:buAutoNum type="arabicParenR"/>
            </a:pPr>
            <a:r>
              <a:rPr lang="en-US" sz="1400" dirty="0"/>
              <a:t>Copy Exposure Portfolios to a Clean/New Database</a:t>
            </a:r>
          </a:p>
          <a:p>
            <a:pPr>
              <a:buFont typeface="+mj-lt"/>
              <a:buAutoNum type="arabicParenR"/>
            </a:pPr>
            <a:r>
              <a:rPr lang="en-US" sz="1400" dirty="0"/>
              <a:t>Clean Out Proprietary Client Data (e.g. Premium, Insured Name, User Defined Fields)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Use Export Exposure Data Function in Touchstone Software - Uncheck These Fields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Use Market Prep SQL Script for RMS</a:t>
            </a:r>
          </a:p>
          <a:p>
            <a:pPr>
              <a:buFont typeface="+mj-lt"/>
              <a:buAutoNum type="arabicParenR"/>
            </a:pPr>
            <a:r>
              <a:rPr lang="en-US" sz="1400" dirty="0"/>
              <a:t>Run or Copy RMS Losses to a Clean Database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Usually on a State Level Basis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Potentially Include both LT and NT runs depending on Client/Broker viewpoint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Include all Relevant Perils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Make sure Everything is Labeled Clearly</a:t>
            </a:r>
          </a:p>
          <a:p>
            <a:pPr>
              <a:buFont typeface="+mj-lt"/>
              <a:buAutoNum type="arabicParenR"/>
            </a:pPr>
            <a:r>
              <a:rPr lang="en-US" sz="1400" dirty="0"/>
              <a:t>Run AIR Losses to CLF (company loss files)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Loss files that can be imported into Touchstone Re for Structure Manipulation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Loss Data is Stored at a LOB and County Level – must run at this level to export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Depending on Reinsurers, can group CLFs in Touchstone 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Confirm Exported CLF Results </a:t>
            </a:r>
            <a:r>
              <a:rPr lang="en-US" sz="1400"/>
              <a:t>in Touchstone RE </a:t>
            </a:r>
            <a:endParaRPr lang="en-US" sz="1400" dirty="0"/>
          </a:p>
          <a:p>
            <a:pPr>
              <a:buFont typeface="+mj-lt"/>
              <a:buAutoNum type="arabicParenR"/>
            </a:pPr>
            <a:r>
              <a:rPr lang="en-US" sz="1400" dirty="0"/>
              <a:t>May Provide YLTs upon Request or for Complicated Projections</a:t>
            </a:r>
          </a:p>
          <a:p>
            <a:pPr>
              <a:buFont typeface="+mj-lt"/>
              <a:buAutoNum type="arabicParenR"/>
            </a:pPr>
            <a:r>
              <a:rPr lang="en-US" sz="1400" dirty="0"/>
              <a:t>Confirm with Brokers Data to Be Sent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400" dirty="0"/>
              <a:t>Populate the Transmittal Document and Share with Brokers for Confirmation</a:t>
            </a:r>
          </a:p>
          <a:p>
            <a:pPr>
              <a:buFont typeface="+mj-lt"/>
              <a:buAutoNum type="arabicParenR"/>
            </a:pPr>
            <a:r>
              <a:rPr lang="en-US" sz="1400" dirty="0"/>
              <a:t>Post on Portal with Transmittal Doc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B59117-A4B7-44CF-B034-BDAFF2C2330C}"/>
              </a:ext>
            </a:extLst>
          </p:cNvPr>
          <p:cNvSpPr txBox="1"/>
          <p:nvPr/>
        </p:nvSpPr>
        <p:spPr>
          <a:xfrm>
            <a:off x="7160623" y="453189"/>
            <a:ext cx="4105515" cy="52322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IMPORTANT</a:t>
            </a:r>
            <a:r>
              <a:rPr lang="en-US" sz="1400" dirty="0">
                <a:solidFill>
                  <a:schemeClr val="bg1"/>
                </a:solidFill>
              </a:rPr>
              <a:t>: Always </a:t>
            </a:r>
            <a:r>
              <a:rPr lang="en-US" sz="1400" u="sng" dirty="0">
                <a:solidFill>
                  <a:schemeClr val="bg1"/>
                </a:solidFill>
              </a:rPr>
              <a:t>Double Check</a:t>
            </a:r>
            <a:r>
              <a:rPr lang="en-US" sz="1400" dirty="0">
                <a:solidFill>
                  <a:schemeClr val="bg1"/>
                </a:solidFill>
              </a:rPr>
              <a:t> and </a:t>
            </a:r>
            <a:r>
              <a:rPr lang="en-US" sz="1400" u="sng" dirty="0">
                <a:solidFill>
                  <a:schemeClr val="bg1"/>
                </a:solidFill>
              </a:rPr>
              <a:t>Confirm with Others</a:t>
            </a:r>
            <a:r>
              <a:rPr lang="en-US" sz="1400" dirty="0">
                <a:solidFill>
                  <a:schemeClr val="bg1"/>
                </a:solidFill>
              </a:rPr>
              <a:t> data that is sent externally</a:t>
            </a:r>
          </a:p>
        </p:txBody>
      </p:sp>
    </p:spTree>
    <p:extLst>
      <p:ext uri="{BB962C8B-B14F-4D97-AF65-F5344CB8AC3E}">
        <p14:creationId xmlns:p14="http://schemas.microsoft.com/office/powerpoint/2010/main" val="3192137120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1B914-FF43-47C0-BCCE-1D41FDEC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C263B3-03CF-4804-92E6-BC8C5D4C9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972" y="4014805"/>
            <a:ext cx="10409618" cy="1922282"/>
          </a:xfrm>
        </p:spPr>
        <p:txBody>
          <a:bodyPr/>
          <a:lstStyle/>
          <a:p>
            <a:r>
              <a:rPr lang="en-US" dirty="0"/>
              <a:t>Reinsurance Program Sharing and Marketing Storage Site</a:t>
            </a:r>
          </a:p>
          <a:p>
            <a:r>
              <a:rPr lang="en-US" dirty="0"/>
              <a:t>Can Send Messages to Markets Via Portal</a:t>
            </a:r>
          </a:p>
          <a:p>
            <a:r>
              <a:rPr lang="en-US" dirty="0"/>
              <a:t>Brokers Set Up Initial Placement on Portal</a:t>
            </a:r>
          </a:p>
          <a:p>
            <a:r>
              <a:rPr lang="en-US" dirty="0">
                <a:hlinkClick r:id="rId2"/>
              </a:rPr>
              <a:t>https://portal.tigerrisk.com/login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001E39-C687-4FE2-9F22-D29FC24E7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388" y="252149"/>
            <a:ext cx="7420785" cy="372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52229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0B94550-AAEA-468F-9EAD-328D89005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84886746-AE12-46B9-8851-F63EEB75B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159" y="1134337"/>
            <a:ext cx="7045803" cy="422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81181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8282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16">
            <a:extLst>
              <a:ext uri="{FF2B5EF4-FFF2-40B4-BE49-F238E27FC236}">
                <a16:creationId xmlns:a16="http://schemas.microsoft.com/office/drawing/2014/main" id="{40138165-5579-4269-B9D8-A73593405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" y="0"/>
            <a:ext cx="12186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529581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TigerTemplate">
  <a:themeElements>
    <a:clrScheme name="TigerColors9-10-2014">
      <a:dk1>
        <a:sysClr val="windowText" lastClr="000000"/>
      </a:dk1>
      <a:lt1>
        <a:sysClr val="window" lastClr="FFFFFF"/>
      </a:lt1>
      <a:dk2>
        <a:srgbClr val="969696"/>
      </a:dk2>
      <a:lt2>
        <a:srgbClr val="E5DEDB"/>
      </a:lt2>
      <a:accent1>
        <a:srgbClr val="F7B041"/>
      </a:accent1>
      <a:accent2>
        <a:srgbClr val="663300"/>
      </a:accent2>
      <a:accent3>
        <a:srgbClr val="808000"/>
      </a:accent3>
      <a:accent4>
        <a:srgbClr val="E64823"/>
      </a:accent4>
      <a:accent5>
        <a:srgbClr val="FFCA08"/>
      </a:accent5>
      <a:accent6>
        <a:srgbClr val="336600"/>
      </a:accent6>
      <a:hlink>
        <a:srgbClr val="0000FF"/>
      </a:hlink>
      <a:folHlink>
        <a:srgbClr val="FF00FF"/>
      </a:folHlink>
    </a:clrScheme>
    <a:fontScheme name="Slide Mast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F7B041"/>
          </a:buClr>
          <a:buSzPct val="70000"/>
          <a:buFont typeface="Wingdings" pitchFamily="2" charset="2"/>
          <a:buNone/>
          <a:tabLst/>
          <a:defRPr kumimoji="0" lang="en-US" altLang="en-US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>
            <a:srgbClr val="F7B041"/>
          </a:buClr>
          <a:buSzPct val="70000"/>
          <a:buFont typeface="Wingdings" pitchFamily="2" charset="2"/>
          <a:buNone/>
          <a:tabLst/>
          <a:defRPr kumimoji="0" lang="en-US" altLang="en-US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lide Master 1">
        <a:dk1>
          <a:srgbClr val="000000"/>
        </a:dk1>
        <a:lt1>
          <a:srgbClr val="FFFFFF"/>
        </a:lt1>
        <a:dk2>
          <a:srgbClr val="1F145D"/>
        </a:dk2>
        <a:lt2>
          <a:srgbClr val="0039A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2">
        <a:dk1>
          <a:srgbClr val="000000"/>
        </a:dk1>
        <a:lt1>
          <a:srgbClr val="FFFFFF"/>
        </a:lt1>
        <a:dk2>
          <a:srgbClr val="000000"/>
        </a:dk2>
        <a:lt2>
          <a:srgbClr val="0039A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8E9194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C6C7C8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0000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C9CAC8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6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000000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7">
        <a:dk1>
          <a:srgbClr val="000000"/>
        </a:dk1>
        <a:lt1>
          <a:srgbClr val="FFFFFF"/>
        </a:lt1>
        <a:dk2>
          <a:srgbClr val="000000"/>
        </a:dk2>
        <a:lt2>
          <a:srgbClr val="C0C0C0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616365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8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009AA6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008B96"/>
        </a:accent6>
        <a:hlink>
          <a:srgbClr val="66FF33"/>
        </a:hlink>
        <a:folHlink>
          <a:srgbClr val="C1E2E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lide Master 9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EAEAEA"/>
        </a:accent1>
        <a:accent2>
          <a:srgbClr val="C1E2E5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AFCDCF"/>
        </a:accent6>
        <a:hlink>
          <a:srgbClr val="009AA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igerTemplate.potm" id="{CEE39305-B8A2-413F-A7C2-E8CDA2877C52}" vid="{07032B72-60EA-4A98-BD8E-430C6FD932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TigerTemplate</Template>
  <TotalTime>2506</TotalTime>
  <Words>508</Words>
  <Application>Microsoft Office PowerPoint</Application>
  <PresentationFormat>Widescreen</PresentationFormat>
  <Paragraphs>62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Symbol</vt:lpstr>
      <vt:lpstr>Wingdings</vt:lpstr>
      <vt:lpstr>TigerTemplate</vt:lpstr>
      <vt:lpstr>Cat Modeling and the RI Placement + Market Files </vt:lpstr>
      <vt:lpstr>Agenda</vt:lpstr>
      <vt:lpstr>Cat Modeling in Reinsurance Placement Process</vt:lpstr>
      <vt:lpstr>Market Files</vt:lpstr>
      <vt:lpstr>Market Files – Submission Screen Shots</vt:lpstr>
      <vt:lpstr>Prepping Market Files</vt:lpstr>
      <vt:lpstr>Portal</vt:lpstr>
      <vt:lpstr>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Deborah Ruppel</dc:creator>
  <cp:lastModifiedBy>Sarah Stanard</cp:lastModifiedBy>
  <cp:revision>325</cp:revision>
  <cp:lastPrinted>2021-01-21T01:11:51Z</cp:lastPrinted>
  <dcterms:created xsi:type="dcterms:W3CDTF">2018-01-30T16:53:25Z</dcterms:created>
  <dcterms:modified xsi:type="dcterms:W3CDTF">2022-01-04T20:52:03Z</dcterms:modified>
</cp:coreProperties>
</file>

<file path=docProps/thumbnail.jpeg>
</file>